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94" r:id="rId5"/>
    <p:sldId id="403" r:id="rId6"/>
    <p:sldId id="400" r:id="rId7"/>
    <p:sldId id="401" r:id="rId8"/>
    <p:sldId id="392" r:id="rId9"/>
    <p:sldId id="396" r:id="rId10"/>
    <p:sldId id="402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8" autoAdjust="0"/>
    <p:restoredTop sz="94626" autoAdjust="0"/>
  </p:normalViewPr>
  <p:slideViewPr>
    <p:cSldViewPr snapToGrid="0">
      <p:cViewPr varScale="1">
        <p:scale>
          <a:sx n="76" d="100"/>
          <a:sy n="76" d="100"/>
        </p:scale>
        <p:origin x="71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77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8/1/2023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259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776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854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781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437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254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3439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961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46375"/>
            <a:ext cx="9198000" cy="5130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46376"/>
            <a:ext cx="4435831" cy="5130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4169" y="1046376"/>
            <a:ext cx="4435831" cy="5130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1" y="2096752"/>
            <a:ext cx="4434840" cy="409291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95160" y="2096752"/>
            <a:ext cx="4434840" cy="409291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0722" y="457201"/>
            <a:ext cx="6023727" cy="57267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US" dirty="0"/>
              <a:t>1</a:t>
            </a:r>
            <a:fld id="{1112AE7D-B65B-4C1F-88DF-3CC6C137A634}" type="slidenum">
              <a:rPr lang="en-US" smtClean="0"/>
              <a:pPr/>
              <a:t>‹#›</a:t>
            </a:fld>
            <a:fld id="{1F1CC2D3-23B8-41F8-8AA8-B7FD594ABE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5" y="23421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355014" y="3909376"/>
            <a:ext cx="9234778" cy="95916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4000" b="1" spc="-1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Great Western Advisory</a:t>
            </a:r>
          </a:p>
          <a:p>
            <a:pPr algn="ctr">
              <a:lnSpc>
                <a:spcPts val="1400"/>
              </a:lnSpc>
            </a:pPr>
            <a:endParaRPr lang="en-US" sz="2400" b="1" spc="-100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ts val="1400"/>
              </a:lnSpc>
            </a:pPr>
            <a:endParaRPr lang="en-US" sz="2400" b="1" spc="-1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ts val="1400"/>
              </a:lnSpc>
            </a:pPr>
            <a:r>
              <a:rPr lang="en-US" sz="2400" b="1" spc="-10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MetisMax</a:t>
            </a:r>
            <a:r>
              <a:rPr lang="en-US" sz="2400" b="1" spc="-1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Professional Development Training</a:t>
            </a:r>
          </a:p>
          <a:p>
            <a:pPr algn="ctr">
              <a:lnSpc>
                <a:spcPts val="1400"/>
              </a:lnSpc>
            </a:pPr>
            <a:endParaRPr lang="en-US" sz="2400" b="1" spc="-1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D1E90-1CC9-4FFC-B82B-BBEA9DD37148}"/>
              </a:ext>
            </a:extLst>
          </p:cNvPr>
          <p:cNvSpPr txBox="1"/>
          <p:nvPr/>
        </p:nvSpPr>
        <p:spPr>
          <a:xfrm>
            <a:off x="461841" y="6149910"/>
            <a:ext cx="91528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Copyright 2022 by Great Western Advisory LLC.</a:t>
            </a:r>
          </a:p>
          <a:p>
            <a:endParaRPr lang="en-US" dirty="0"/>
          </a:p>
        </p:txBody>
      </p:sp>
      <p:pic>
        <p:nvPicPr>
          <p:cNvPr id="4" name="Picture 3" descr="A picture containing outdoor, nature, valley, canyon&#10;&#10;Description automatically generated">
            <a:extLst>
              <a:ext uri="{FF2B5EF4-FFF2-40B4-BE49-F238E27FC236}">
                <a16:creationId xmlns:a16="http://schemas.microsoft.com/office/drawing/2014/main" id="{6888B634-3EB7-2D30-F427-0E010F953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790" y="-204"/>
            <a:ext cx="261382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DB9E07-E2AC-7F33-5D56-7D8957DDD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069" y="3151279"/>
            <a:ext cx="1408298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4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6632" cy="432000"/>
          </a:xfrm>
        </p:spPr>
        <p:txBody>
          <a:bodyPr/>
          <a:lstStyle/>
          <a:p>
            <a:r>
              <a:rPr lang="en-US" sz="2800" dirty="0"/>
              <a:t>Every person and organization is on a journey from goals to results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426" y="1225922"/>
            <a:ext cx="9552790" cy="5261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242424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Results.  Outcomes.  Whatever word we use, individuals and organizations continuously look to achieve something.  Sometimes the goal is precise and well-defined, and sometimes it is vague and takes the form of something along the lines of “We want something better than we have now.”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42424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242424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But we </a:t>
            </a:r>
            <a:r>
              <a:rPr lang="en-US" kern="0" dirty="0">
                <a:solidFill>
                  <a:srgbClr val="242424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often fail in moving from goals to results in an efficient and verifiable manner: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42424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1975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 are hundreds of books on goal setting…but goal setting is only the first step.</a:t>
            </a:r>
          </a:p>
          <a:p>
            <a:pPr marL="561975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1975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Goals define WHERE we want to go…but goal setting does not tell us WHAT is required to achieve the goal nor HOW the goal will be reached.</a:t>
            </a:r>
          </a:p>
          <a:p>
            <a:pPr marL="561975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1975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Goal setting </a:t>
            </a:r>
            <a:r>
              <a:rPr lang="en-US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also does not tell us HOW MUCH we need to do nor how we should MEASURE and CONTROL our efforts.</a:t>
            </a:r>
          </a:p>
          <a:p>
            <a:pPr marL="561975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1975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Finally, goal setting does not require we take stock of our READINESS to embark on the journey from goals to results.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0" dirty="0">
                <a:solidFill>
                  <a:srgbClr val="242424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CCB2B77-C243-DA8A-DC48-1520FD9358CA}"/>
              </a:ext>
            </a:extLst>
          </p:cNvPr>
          <p:cNvSpPr txBox="1">
            <a:spLocks/>
          </p:cNvSpPr>
          <p:nvPr/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" name="Picture 4" descr="A picture containing outdoor, nature, valley, canyon&#10;&#10;Description automatically generated">
            <a:extLst>
              <a:ext uri="{FF2B5EF4-FFF2-40B4-BE49-F238E27FC236}">
                <a16:creationId xmlns:a16="http://schemas.microsoft.com/office/drawing/2014/main" id="{6888B634-3EB7-2D30-F427-0E010F953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90" y="0"/>
            <a:ext cx="26138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9F7A09-FB72-08CD-41F1-E883C52D594F}"/>
              </a:ext>
            </a:extLst>
          </p:cNvPr>
          <p:cNvSpPr txBox="1"/>
          <p:nvPr/>
        </p:nvSpPr>
        <p:spPr>
          <a:xfrm>
            <a:off x="5030316" y="64555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243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6632" cy="432000"/>
          </a:xfrm>
        </p:spPr>
        <p:txBody>
          <a:bodyPr/>
          <a:lstStyle/>
          <a:p>
            <a:r>
              <a:rPr lang="en-US" sz="2800" dirty="0"/>
              <a:t>Great western’s </a:t>
            </a:r>
            <a:r>
              <a:rPr lang="en-US" sz="2800" dirty="0" err="1"/>
              <a:t>metismax</a:t>
            </a:r>
            <a:r>
              <a:rPr lang="en-US" sz="2800" dirty="0"/>
              <a:t> methodology bridges the gap from goals to results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CCB2B77-C243-DA8A-DC48-1520FD9358CA}"/>
              </a:ext>
            </a:extLst>
          </p:cNvPr>
          <p:cNvSpPr txBox="1">
            <a:spLocks/>
          </p:cNvSpPr>
          <p:nvPr/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" name="Picture 3" descr="A picture containing outdoor, nature, valley, canyon&#10;&#10;Description automatically generated">
            <a:extLst>
              <a:ext uri="{FF2B5EF4-FFF2-40B4-BE49-F238E27FC236}">
                <a16:creationId xmlns:a16="http://schemas.microsoft.com/office/drawing/2014/main" id="{6888B634-3EB7-2D30-F427-0E010F953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89" y="0"/>
            <a:ext cx="2613823" cy="685800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873162BF-7146-5008-22B3-1F449CE9E5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000" y="1298208"/>
            <a:ext cx="9196632" cy="1692420"/>
          </a:xfrm>
          <a:custGeom>
            <a:avLst/>
            <a:gdLst>
              <a:gd name="T0" fmla="*/ 4004 w 6437"/>
              <a:gd name="T1" fmla="*/ 1912 h 3271"/>
              <a:gd name="T2" fmla="*/ 4369 w 6437"/>
              <a:gd name="T3" fmla="*/ 2119 h 3271"/>
              <a:gd name="T4" fmla="*/ 4004 w 6437"/>
              <a:gd name="T5" fmla="*/ 1912 h 3271"/>
              <a:gd name="T6" fmla="*/ 3246 w 6437"/>
              <a:gd name="T7" fmla="*/ 1752 h 3271"/>
              <a:gd name="T8" fmla="*/ 3714 w 6437"/>
              <a:gd name="T9" fmla="*/ 1816 h 3271"/>
              <a:gd name="T10" fmla="*/ 3246 w 6437"/>
              <a:gd name="T11" fmla="*/ 1752 h 3271"/>
              <a:gd name="T12" fmla="*/ 2560 w 6437"/>
              <a:gd name="T13" fmla="*/ 1840 h 3271"/>
              <a:gd name="T14" fmla="*/ 2541 w 6437"/>
              <a:gd name="T15" fmla="*/ 1143 h 3271"/>
              <a:gd name="T16" fmla="*/ 2560 w 6437"/>
              <a:gd name="T17" fmla="*/ 1840 h 3271"/>
              <a:gd name="T18" fmla="*/ 1949 w 6437"/>
              <a:gd name="T19" fmla="*/ 2143 h 3271"/>
              <a:gd name="T20" fmla="*/ 1910 w 6437"/>
              <a:gd name="T21" fmla="*/ 2174 h 3271"/>
              <a:gd name="T22" fmla="*/ 2188 w 6437"/>
              <a:gd name="T23" fmla="*/ 1992 h 3271"/>
              <a:gd name="T24" fmla="*/ 1949 w 6437"/>
              <a:gd name="T25" fmla="*/ 2143 h 3271"/>
              <a:gd name="T26" fmla="*/ 908 w 6437"/>
              <a:gd name="T27" fmla="*/ 2039 h 3271"/>
              <a:gd name="T28" fmla="*/ 1386 w 6437"/>
              <a:gd name="T29" fmla="*/ 2039 h 3271"/>
              <a:gd name="T30" fmla="*/ 908 w 6437"/>
              <a:gd name="T31" fmla="*/ 2232 h 3271"/>
              <a:gd name="T32" fmla="*/ 908 w 6437"/>
              <a:gd name="T33" fmla="*/ 2039 h 3271"/>
              <a:gd name="T34" fmla="*/ 2370 w 6437"/>
              <a:gd name="T35" fmla="*/ 974 h 3271"/>
              <a:gd name="T36" fmla="*/ 1910 w 6437"/>
              <a:gd name="T37" fmla="*/ 1220 h 3271"/>
              <a:gd name="T38" fmla="*/ 2370 w 6437"/>
              <a:gd name="T39" fmla="*/ 974 h 3271"/>
              <a:gd name="T40" fmla="*/ 3074 w 6437"/>
              <a:gd name="T41" fmla="*/ 926 h 3271"/>
              <a:gd name="T42" fmla="*/ 3278 w 6437"/>
              <a:gd name="T43" fmla="*/ 930 h 3271"/>
              <a:gd name="T44" fmla="*/ 3072 w 6437"/>
              <a:gd name="T45" fmla="*/ 1679 h 3271"/>
              <a:gd name="T46" fmla="*/ 3074 w 6437"/>
              <a:gd name="T47" fmla="*/ 926 h 3271"/>
              <a:gd name="T48" fmla="*/ 4332 w 6437"/>
              <a:gd name="T49" fmla="*/ 1077 h 3271"/>
              <a:gd name="T50" fmla="*/ 3890 w 6437"/>
              <a:gd name="T51" fmla="*/ 1743 h 3271"/>
              <a:gd name="T52" fmla="*/ 4332 w 6437"/>
              <a:gd name="T53" fmla="*/ 1077 h 3271"/>
              <a:gd name="T54" fmla="*/ 5050 w 6437"/>
              <a:gd name="T55" fmla="*/ 2232 h 3271"/>
              <a:gd name="T56" fmla="*/ 5050 w 6437"/>
              <a:gd name="T57" fmla="*/ 2039 h 3271"/>
              <a:gd name="T58" fmla="*/ 5425 w 6437"/>
              <a:gd name="T59" fmla="*/ 1487 h 3271"/>
              <a:gd name="T60" fmla="*/ 5529 w 6437"/>
              <a:gd name="T61" fmla="*/ 2232 h 3271"/>
              <a:gd name="T62" fmla="*/ 5050 w 6437"/>
              <a:gd name="T63" fmla="*/ 2232 h 3271"/>
              <a:gd name="T64" fmla="*/ 6313 w 6437"/>
              <a:gd name="T65" fmla="*/ 3002 h 3271"/>
              <a:gd name="T66" fmla="*/ 6052 w 6437"/>
              <a:gd name="T67" fmla="*/ 1681 h 3271"/>
              <a:gd name="T68" fmla="*/ 6052 w 6437"/>
              <a:gd name="T69" fmla="*/ 603 h 3271"/>
              <a:gd name="T70" fmla="*/ 5898 w 6437"/>
              <a:gd name="T71" fmla="*/ 548 h 3271"/>
              <a:gd name="T72" fmla="*/ 5624 w 6437"/>
              <a:gd name="T73" fmla="*/ 0 h 3271"/>
              <a:gd name="T74" fmla="*/ 4680 w 6437"/>
              <a:gd name="T75" fmla="*/ 322 h 3271"/>
              <a:gd name="T76" fmla="*/ 4581 w 6437"/>
              <a:gd name="T77" fmla="*/ 548 h 3271"/>
              <a:gd name="T78" fmla="*/ 4526 w 6437"/>
              <a:gd name="T79" fmla="*/ 708 h 3271"/>
              <a:gd name="T80" fmla="*/ 3293 w 6437"/>
              <a:gd name="T81" fmla="*/ 524 h 3271"/>
              <a:gd name="T82" fmla="*/ 1910 w 6437"/>
              <a:gd name="T83" fmla="*/ 643 h 3271"/>
              <a:gd name="T84" fmla="*/ 1855 w 6437"/>
              <a:gd name="T85" fmla="*/ 548 h 3271"/>
              <a:gd name="T86" fmla="*/ 1756 w 6437"/>
              <a:gd name="T87" fmla="*/ 322 h 3271"/>
              <a:gd name="T88" fmla="*/ 813 w 6437"/>
              <a:gd name="T89" fmla="*/ 0 h 3271"/>
              <a:gd name="T90" fmla="*/ 538 w 6437"/>
              <a:gd name="T91" fmla="*/ 548 h 3271"/>
              <a:gd name="T92" fmla="*/ 384 w 6437"/>
              <a:gd name="T93" fmla="*/ 603 h 3271"/>
              <a:gd name="T94" fmla="*/ 123 w 6437"/>
              <a:gd name="T95" fmla="*/ 3002 h 3271"/>
              <a:gd name="T96" fmla="*/ 0 w 6437"/>
              <a:gd name="T97" fmla="*/ 3266 h 3271"/>
              <a:gd name="T98" fmla="*/ 1910 w 6437"/>
              <a:gd name="T99" fmla="*/ 2774 h 3271"/>
              <a:gd name="T100" fmla="*/ 2194 w 6437"/>
              <a:gd name="T101" fmla="*/ 2467 h 3271"/>
              <a:gd name="T102" fmla="*/ 3185 w 6437"/>
              <a:gd name="T103" fmla="*/ 2157 h 3271"/>
              <a:gd name="T104" fmla="*/ 3780 w 6437"/>
              <a:gd name="T105" fmla="*/ 2261 h 3271"/>
              <a:gd name="T106" fmla="*/ 4236 w 6437"/>
              <a:gd name="T107" fmla="*/ 2532 h 3271"/>
              <a:gd name="T108" fmla="*/ 4509 w 6437"/>
              <a:gd name="T109" fmla="*/ 2925 h 3271"/>
              <a:gd name="T110" fmla="*/ 4520 w 6437"/>
              <a:gd name="T111" fmla="*/ 2960 h 3271"/>
              <a:gd name="T112" fmla="*/ 4526 w 6437"/>
              <a:gd name="T113" fmla="*/ 3266 h 3271"/>
              <a:gd name="T114" fmla="*/ 5048 w 6437"/>
              <a:gd name="T115" fmla="*/ 3270 h 3271"/>
              <a:gd name="T116" fmla="*/ 5138 w 6437"/>
              <a:gd name="T117" fmla="*/ 3269 h 3271"/>
              <a:gd name="T118" fmla="*/ 6437 w 6437"/>
              <a:gd name="T119" fmla="*/ 3266 h 3271"/>
              <a:gd name="T120" fmla="*/ 6313 w 6437"/>
              <a:gd name="T121" fmla="*/ 3002 h 3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437" h="3271">
                <a:moveTo>
                  <a:pt x="4004" y="1912"/>
                </a:moveTo>
                <a:lnTo>
                  <a:pt x="4004" y="1912"/>
                </a:lnTo>
                <a:lnTo>
                  <a:pt x="4402" y="1313"/>
                </a:lnTo>
                <a:lnTo>
                  <a:pt x="4369" y="2119"/>
                </a:lnTo>
                <a:cubicBezTo>
                  <a:pt x="4256" y="2036"/>
                  <a:pt x="4133" y="1967"/>
                  <a:pt x="4004" y="1912"/>
                </a:cubicBezTo>
                <a:lnTo>
                  <a:pt x="4004" y="1912"/>
                </a:lnTo>
                <a:close/>
                <a:moveTo>
                  <a:pt x="3246" y="1752"/>
                </a:moveTo>
                <a:lnTo>
                  <a:pt x="3246" y="1752"/>
                </a:lnTo>
                <a:lnTo>
                  <a:pt x="3524" y="1102"/>
                </a:lnTo>
                <a:lnTo>
                  <a:pt x="3714" y="1816"/>
                </a:lnTo>
                <a:cubicBezTo>
                  <a:pt x="3561" y="1777"/>
                  <a:pt x="3404" y="1756"/>
                  <a:pt x="3246" y="1752"/>
                </a:cubicBezTo>
                <a:lnTo>
                  <a:pt x="3246" y="1752"/>
                </a:lnTo>
                <a:close/>
                <a:moveTo>
                  <a:pt x="2560" y="1840"/>
                </a:moveTo>
                <a:lnTo>
                  <a:pt x="2560" y="1840"/>
                </a:lnTo>
                <a:cubicBezTo>
                  <a:pt x="2526" y="1850"/>
                  <a:pt x="2493" y="1861"/>
                  <a:pt x="2460" y="1873"/>
                </a:cubicBezTo>
                <a:lnTo>
                  <a:pt x="2541" y="1143"/>
                </a:lnTo>
                <a:lnTo>
                  <a:pt x="2906" y="1769"/>
                </a:lnTo>
                <a:cubicBezTo>
                  <a:pt x="2789" y="1783"/>
                  <a:pt x="2673" y="1806"/>
                  <a:pt x="2560" y="1840"/>
                </a:cubicBezTo>
                <a:lnTo>
                  <a:pt x="2560" y="1840"/>
                </a:lnTo>
                <a:close/>
                <a:moveTo>
                  <a:pt x="1949" y="2143"/>
                </a:moveTo>
                <a:lnTo>
                  <a:pt x="1949" y="2143"/>
                </a:lnTo>
                <a:cubicBezTo>
                  <a:pt x="1936" y="2153"/>
                  <a:pt x="1923" y="2163"/>
                  <a:pt x="1910" y="2174"/>
                </a:cubicBezTo>
                <a:lnTo>
                  <a:pt x="1910" y="1565"/>
                </a:lnTo>
                <a:lnTo>
                  <a:pt x="2188" y="1992"/>
                </a:lnTo>
                <a:cubicBezTo>
                  <a:pt x="2104" y="2036"/>
                  <a:pt x="2024" y="2086"/>
                  <a:pt x="1949" y="2143"/>
                </a:cubicBezTo>
                <a:lnTo>
                  <a:pt x="1949" y="2143"/>
                </a:lnTo>
                <a:close/>
                <a:moveTo>
                  <a:pt x="908" y="2039"/>
                </a:moveTo>
                <a:lnTo>
                  <a:pt x="908" y="2039"/>
                </a:lnTo>
                <a:cubicBezTo>
                  <a:pt x="913" y="1972"/>
                  <a:pt x="919" y="1910"/>
                  <a:pt x="927" y="1852"/>
                </a:cubicBezTo>
                <a:cubicBezTo>
                  <a:pt x="1026" y="1101"/>
                  <a:pt x="1319" y="1163"/>
                  <a:pt x="1386" y="2039"/>
                </a:cubicBezTo>
                <a:lnTo>
                  <a:pt x="1386" y="2232"/>
                </a:lnTo>
                <a:lnTo>
                  <a:pt x="908" y="2232"/>
                </a:lnTo>
                <a:lnTo>
                  <a:pt x="908" y="2039"/>
                </a:lnTo>
                <a:lnTo>
                  <a:pt x="908" y="2039"/>
                </a:lnTo>
                <a:close/>
                <a:moveTo>
                  <a:pt x="2370" y="974"/>
                </a:moveTo>
                <a:lnTo>
                  <a:pt x="2370" y="974"/>
                </a:lnTo>
                <a:lnTo>
                  <a:pt x="2280" y="1788"/>
                </a:lnTo>
                <a:lnTo>
                  <a:pt x="1910" y="1220"/>
                </a:lnTo>
                <a:lnTo>
                  <a:pt x="1910" y="1059"/>
                </a:lnTo>
                <a:cubicBezTo>
                  <a:pt x="2063" y="1023"/>
                  <a:pt x="2216" y="995"/>
                  <a:pt x="2370" y="974"/>
                </a:cubicBezTo>
                <a:lnTo>
                  <a:pt x="2370" y="974"/>
                </a:lnTo>
                <a:close/>
                <a:moveTo>
                  <a:pt x="3074" y="926"/>
                </a:moveTo>
                <a:lnTo>
                  <a:pt x="3074" y="926"/>
                </a:lnTo>
                <a:cubicBezTo>
                  <a:pt x="3142" y="926"/>
                  <a:pt x="3210" y="927"/>
                  <a:pt x="3278" y="930"/>
                </a:cubicBezTo>
                <a:cubicBezTo>
                  <a:pt x="3315" y="931"/>
                  <a:pt x="3353" y="933"/>
                  <a:pt x="3390" y="936"/>
                </a:cubicBezTo>
                <a:lnTo>
                  <a:pt x="3072" y="1679"/>
                </a:lnTo>
                <a:lnTo>
                  <a:pt x="2643" y="944"/>
                </a:lnTo>
                <a:cubicBezTo>
                  <a:pt x="2787" y="932"/>
                  <a:pt x="2931" y="926"/>
                  <a:pt x="3074" y="926"/>
                </a:cubicBezTo>
                <a:lnTo>
                  <a:pt x="3074" y="926"/>
                </a:lnTo>
                <a:close/>
                <a:moveTo>
                  <a:pt x="4332" y="1077"/>
                </a:moveTo>
                <a:lnTo>
                  <a:pt x="4332" y="1077"/>
                </a:lnTo>
                <a:lnTo>
                  <a:pt x="3890" y="1743"/>
                </a:lnTo>
                <a:lnTo>
                  <a:pt x="3681" y="961"/>
                </a:lnTo>
                <a:cubicBezTo>
                  <a:pt x="3899" y="986"/>
                  <a:pt x="4116" y="1024"/>
                  <a:pt x="4332" y="1077"/>
                </a:cubicBezTo>
                <a:lnTo>
                  <a:pt x="4332" y="1077"/>
                </a:lnTo>
                <a:close/>
                <a:moveTo>
                  <a:pt x="5050" y="2232"/>
                </a:moveTo>
                <a:lnTo>
                  <a:pt x="5050" y="2232"/>
                </a:lnTo>
                <a:lnTo>
                  <a:pt x="5050" y="2039"/>
                </a:lnTo>
                <a:cubicBezTo>
                  <a:pt x="5077" y="1692"/>
                  <a:pt x="5139" y="1473"/>
                  <a:pt x="5210" y="1381"/>
                </a:cubicBezTo>
                <a:cubicBezTo>
                  <a:pt x="5281" y="1290"/>
                  <a:pt x="5361" y="1325"/>
                  <a:pt x="5425" y="1487"/>
                </a:cubicBezTo>
                <a:cubicBezTo>
                  <a:pt x="5471" y="1604"/>
                  <a:pt x="5509" y="1788"/>
                  <a:pt x="5529" y="2039"/>
                </a:cubicBezTo>
                <a:lnTo>
                  <a:pt x="5529" y="2232"/>
                </a:lnTo>
                <a:lnTo>
                  <a:pt x="5050" y="2232"/>
                </a:lnTo>
                <a:lnTo>
                  <a:pt x="5050" y="2232"/>
                </a:lnTo>
                <a:close/>
                <a:moveTo>
                  <a:pt x="6313" y="3002"/>
                </a:moveTo>
                <a:lnTo>
                  <a:pt x="6313" y="3002"/>
                </a:lnTo>
                <a:lnTo>
                  <a:pt x="6052" y="3002"/>
                </a:lnTo>
                <a:lnTo>
                  <a:pt x="6052" y="1681"/>
                </a:lnTo>
                <a:cubicBezTo>
                  <a:pt x="6060" y="1636"/>
                  <a:pt x="6060" y="1591"/>
                  <a:pt x="6052" y="1547"/>
                </a:cubicBezTo>
                <a:lnTo>
                  <a:pt x="6052" y="603"/>
                </a:lnTo>
                <a:cubicBezTo>
                  <a:pt x="6052" y="572"/>
                  <a:pt x="6028" y="548"/>
                  <a:pt x="5997" y="548"/>
                </a:cubicBezTo>
                <a:lnTo>
                  <a:pt x="5898" y="548"/>
                </a:lnTo>
                <a:lnTo>
                  <a:pt x="5898" y="322"/>
                </a:lnTo>
                <a:lnTo>
                  <a:pt x="5624" y="0"/>
                </a:lnTo>
                <a:lnTo>
                  <a:pt x="4955" y="0"/>
                </a:lnTo>
                <a:lnTo>
                  <a:pt x="4680" y="322"/>
                </a:lnTo>
                <a:lnTo>
                  <a:pt x="4680" y="548"/>
                </a:lnTo>
                <a:lnTo>
                  <a:pt x="4581" y="548"/>
                </a:lnTo>
                <a:cubicBezTo>
                  <a:pt x="4551" y="548"/>
                  <a:pt x="4526" y="572"/>
                  <a:pt x="4526" y="603"/>
                </a:cubicBezTo>
                <a:lnTo>
                  <a:pt x="4526" y="708"/>
                </a:lnTo>
                <a:cubicBezTo>
                  <a:pt x="4129" y="603"/>
                  <a:pt x="3716" y="541"/>
                  <a:pt x="3294" y="524"/>
                </a:cubicBezTo>
                <a:cubicBezTo>
                  <a:pt x="3294" y="524"/>
                  <a:pt x="3294" y="524"/>
                  <a:pt x="3293" y="524"/>
                </a:cubicBezTo>
                <a:cubicBezTo>
                  <a:pt x="3220" y="521"/>
                  <a:pt x="3147" y="520"/>
                  <a:pt x="3074" y="520"/>
                </a:cubicBezTo>
                <a:cubicBezTo>
                  <a:pt x="2680" y="520"/>
                  <a:pt x="2290" y="561"/>
                  <a:pt x="1910" y="643"/>
                </a:cubicBezTo>
                <a:lnTo>
                  <a:pt x="1910" y="603"/>
                </a:lnTo>
                <a:cubicBezTo>
                  <a:pt x="1910" y="572"/>
                  <a:pt x="1885" y="548"/>
                  <a:pt x="1855" y="548"/>
                </a:cubicBezTo>
                <a:lnTo>
                  <a:pt x="1756" y="548"/>
                </a:lnTo>
                <a:lnTo>
                  <a:pt x="1756" y="322"/>
                </a:lnTo>
                <a:lnTo>
                  <a:pt x="1481" y="0"/>
                </a:lnTo>
                <a:lnTo>
                  <a:pt x="813" y="0"/>
                </a:lnTo>
                <a:lnTo>
                  <a:pt x="538" y="322"/>
                </a:lnTo>
                <a:lnTo>
                  <a:pt x="538" y="548"/>
                </a:lnTo>
                <a:lnTo>
                  <a:pt x="439" y="548"/>
                </a:lnTo>
                <a:cubicBezTo>
                  <a:pt x="409" y="548"/>
                  <a:pt x="384" y="572"/>
                  <a:pt x="384" y="603"/>
                </a:cubicBezTo>
                <a:lnTo>
                  <a:pt x="384" y="3002"/>
                </a:lnTo>
                <a:lnTo>
                  <a:pt x="123" y="3002"/>
                </a:lnTo>
                <a:cubicBezTo>
                  <a:pt x="55" y="3002"/>
                  <a:pt x="0" y="3057"/>
                  <a:pt x="0" y="3126"/>
                </a:cubicBezTo>
                <a:lnTo>
                  <a:pt x="0" y="3266"/>
                </a:lnTo>
                <a:lnTo>
                  <a:pt x="1910" y="3266"/>
                </a:lnTo>
                <a:lnTo>
                  <a:pt x="1910" y="2774"/>
                </a:lnTo>
                <a:cubicBezTo>
                  <a:pt x="1938" y="2727"/>
                  <a:pt x="1971" y="2681"/>
                  <a:pt x="2008" y="2638"/>
                </a:cubicBezTo>
                <a:cubicBezTo>
                  <a:pt x="2063" y="2576"/>
                  <a:pt x="2125" y="2518"/>
                  <a:pt x="2194" y="2467"/>
                </a:cubicBezTo>
                <a:cubicBezTo>
                  <a:pt x="2332" y="2363"/>
                  <a:pt x="2494" y="2283"/>
                  <a:pt x="2676" y="2229"/>
                </a:cubicBezTo>
                <a:cubicBezTo>
                  <a:pt x="2837" y="2182"/>
                  <a:pt x="3008" y="2157"/>
                  <a:pt x="3185" y="2157"/>
                </a:cubicBezTo>
                <a:cubicBezTo>
                  <a:pt x="3201" y="2157"/>
                  <a:pt x="3217" y="2157"/>
                  <a:pt x="3233" y="2158"/>
                </a:cubicBezTo>
                <a:cubicBezTo>
                  <a:pt x="3425" y="2162"/>
                  <a:pt x="3609" y="2197"/>
                  <a:pt x="3780" y="2261"/>
                </a:cubicBezTo>
                <a:cubicBezTo>
                  <a:pt x="3781" y="2261"/>
                  <a:pt x="3781" y="2261"/>
                  <a:pt x="3782" y="2261"/>
                </a:cubicBezTo>
                <a:cubicBezTo>
                  <a:pt x="3950" y="2323"/>
                  <a:pt x="4107" y="2417"/>
                  <a:pt x="4236" y="2532"/>
                </a:cubicBezTo>
                <a:cubicBezTo>
                  <a:pt x="4300" y="2592"/>
                  <a:pt x="4356" y="2655"/>
                  <a:pt x="4402" y="2720"/>
                </a:cubicBezTo>
                <a:cubicBezTo>
                  <a:pt x="4447" y="2785"/>
                  <a:pt x="4483" y="2854"/>
                  <a:pt x="4509" y="2925"/>
                </a:cubicBezTo>
                <a:cubicBezTo>
                  <a:pt x="4511" y="2931"/>
                  <a:pt x="4514" y="2942"/>
                  <a:pt x="4517" y="2952"/>
                </a:cubicBezTo>
                <a:lnTo>
                  <a:pt x="4520" y="2960"/>
                </a:lnTo>
                <a:cubicBezTo>
                  <a:pt x="4522" y="2967"/>
                  <a:pt x="4524" y="2973"/>
                  <a:pt x="4526" y="2980"/>
                </a:cubicBezTo>
                <a:lnTo>
                  <a:pt x="4526" y="3266"/>
                </a:lnTo>
                <a:lnTo>
                  <a:pt x="4979" y="3266"/>
                </a:lnTo>
                <a:cubicBezTo>
                  <a:pt x="5004" y="3269"/>
                  <a:pt x="5027" y="3270"/>
                  <a:pt x="5048" y="3270"/>
                </a:cubicBezTo>
                <a:cubicBezTo>
                  <a:pt x="5057" y="3270"/>
                  <a:pt x="5066" y="3271"/>
                  <a:pt x="5075" y="3271"/>
                </a:cubicBezTo>
                <a:cubicBezTo>
                  <a:pt x="5095" y="3271"/>
                  <a:pt x="5115" y="3270"/>
                  <a:pt x="5138" y="3269"/>
                </a:cubicBezTo>
                <a:cubicBezTo>
                  <a:pt x="5148" y="3269"/>
                  <a:pt x="5158" y="3268"/>
                  <a:pt x="5168" y="3266"/>
                </a:cubicBezTo>
                <a:lnTo>
                  <a:pt x="6437" y="3266"/>
                </a:lnTo>
                <a:lnTo>
                  <a:pt x="6437" y="3126"/>
                </a:lnTo>
                <a:cubicBezTo>
                  <a:pt x="6437" y="3057"/>
                  <a:pt x="6381" y="3002"/>
                  <a:pt x="6313" y="3002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C056E-A81F-F41E-D576-D90FB74007B7}"/>
              </a:ext>
            </a:extLst>
          </p:cNvPr>
          <p:cNvSpPr txBox="1"/>
          <p:nvPr/>
        </p:nvSpPr>
        <p:spPr>
          <a:xfrm>
            <a:off x="1624406" y="2505672"/>
            <a:ext cx="168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BD3C4-0309-B3A9-4AC0-006F15D616E0}"/>
              </a:ext>
            </a:extLst>
          </p:cNvPr>
          <p:cNvSpPr txBox="1"/>
          <p:nvPr/>
        </p:nvSpPr>
        <p:spPr>
          <a:xfrm>
            <a:off x="7463296" y="2537944"/>
            <a:ext cx="168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Results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BF510DC-CB77-DA03-8C3B-1592D08FA3B3}"/>
              </a:ext>
            </a:extLst>
          </p:cNvPr>
          <p:cNvGraphicFramePr>
            <a:graphicFrameLocks noGrp="1"/>
          </p:cNvGraphicFramePr>
          <p:nvPr/>
        </p:nvGraphicFramePr>
        <p:xfrm>
          <a:off x="173608" y="3436924"/>
          <a:ext cx="9674352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2392">
                  <a:extLst>
                    <a:ext uri="{9D8B030D-6E8A-4147-A177-3AD203B41FA5}">
                      <a16:colId xmlns:a16="http://schemas.microsoft.com/office/drawing/2014/main" val="937173935"/>
                    </a:ext>
                  </a:extLst>
                </a:gridCol>
                <a:gridCol w="1612392">
                  <a:extLst>
                    <a:ext uri="{9D8B030D-6E8A-4147-A177-3AD203B41FA5}">
                      <a16:colId xmlns:a16="http://schemas.microsoft.com/office/drawing/2014/main" val="3956222505"/>
                    </a:ext>
                  </a:extLst>
                </a:gridCol>
                <a:gridCol w="1612392">
                  <a:extLst>
                    <a:ext uri="{9D8B030D-6E8A-4147-A177-3AD203B41FA5}">
                      <a16:colId xmlns:a16="http://schemas.microsoft.com/office/drawing/2014/main" val="1749895251"/>
                    </a:ext>
                  </a:extLst>
                </a:gridCol>
                <a:gridCol w="1612392">
                  <a:extLst>
                    <a:ext uri="{9D8B030D-6E8A-4147-A177-3AD203B41FA5}">
                      <a16:colId xmlns:a16="http://schemas.microsoft.com/office/drawing/2014/main" val="4085500390"/>
                    </a:ext>
                  </a:extLst>
                </a:gridCol>
                <a:gridCol w="1612392">
                  <a:extLst>
                    <a:ext uri="{9D8B030D-6E8A-4147-A177-3AD203B41FA5}">
                      <a16:colId xmlns:a16="http://schemas.microsoft.com/office/drawing/2014/main" val="4291047534"/>
                    </a:ext>
                  </a:extLst>
                </a:gridCol>
                <a:gridCol w="1612392">
                  <a:extLst>
                    <a:ext uri="{9D8B030D-6E8A-4147-A177-3AD203B41FA5}">
                      <a16:colId xmlns:a16="http://schemas.microsoft.com/office/drawing/2014/main" val="1508056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Great Western’s </a:t>
                      </a:r>
                      <a:r>
                        <a:rPr lang="en-US" sz="1200" b="1" kern="1200" dirty="0" err="1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MetisMax</a:t>
                      </a:r>
                      <a:r>
                        <a:rPr lang="en-US" sz="1200" b="1" kern="120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 Methodology: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Step by Step</a:t>
                      </a:r>
                    </a:p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1) Understand Goals and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2) Gather Different Perspectives to  Develop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j-lt"/>
                        </a:rPr>
                        <a:t>3) Understand How Individual Solutions Work Together in an Integrated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j-lt"/>
                        </a:rPr>
                        <a:t>4) Develop Results-based Performance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5) Assess Solution Implementation  Readiness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2881"/>
                  </a:ext>
                </a:extLst>
              </a:tr>
              <a:tr h="303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Methodology Details</a:t>
                      </a:r>
                    </a:p>
                    <a:p>
                      <a:endParaRPr 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Fo</a:t>
                      </a:r>
                      <a:r>
                        <a:rPr lang="en-US" sz="1200" dirty="0">
                          <a:latin typeface="+mj-lt"/>
                        </a:rPr>
                        <a:t>cus on understanding goal-driven requirements and requirement relationships first, thus avoiding “short-circuiting” to subjective solutions based on “gut feel” or “past experience” only.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Bring multiple functional experts together in a collaborative environment to develop a balanced and well-informed set of requirements and solutions.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Evaluate how individual solutions correlate so synergies and dependencies can be identified and managed to achieve the most effective and efficient outcomes.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Develop only the performance measures needed to assess and manage results, thus avoiding measuring things that do not matter.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Conduct a high- level readiness assessment that can be expanded to any level of detail and supported by customizable implementation management tools.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016884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D6950FB9-FDBB-6CA8-106D-39D63B106C78}"/>
              </a:ext>
            </a:extLst>
          </p:cNvPr>
          <p:cNvSpPr/>
          <p:nvPr/>
        </p:nvSpPr>
        <p:spPr>
          <a:xfrm>
            <a:off x="1344707" y="3786192"/>
            <a:ext cx="398033" cy="30814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5FE4D7B-2373-C1F3-6BA2-B596C1A41EDF}"/>
              </a:ext>
            </a:extLst>
          </p:cNvPr>
          <p:cNvSpPr/>
          <p:nvPr/>
        </p:nvSpPr>
        <p:spPr>
          <a:xfrm>
            <a:off x="1357253" y="5294055"/>
            <a:ext cx="398033" cy="3081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8620162-1FD9-50B6-4938-70CDBF677AC8}"/>
              </a:ext>
            </a:extLst>
          </p:cNvPr>
          <p:cNvSpPr/>
          <p:nvPr/>
        </p:nvSpPr>
        <p:spPr>
          <a:xfrm>
            <a:off x="4647303" y="2663466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89F7A09-FB72-08CD-41F1-E883C52D594F}"/>
              </a:ext>
            </a:extLst>
          </p:cNvPr>
          <p:cNvSpPr txBox="1"/>
          <p:nvPr/>
        </p:nvSpPr>
        <p:spPr>
          <a:xfrm>
            <a:off x="4980054" y="6491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650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80" y="361087"/>
            <a:ext cx="8703839" cy="432000"/>
          </a:xfrm>
        </p:spPr>
        <p:txBody>
          <a:bodyPr/>
          <a:lstStyle/>
          <a:p>
            <a:pPr algn="l"/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value</a:t>
            </a:r>
            <a:r>
              <a:rPr lang="en-US" sz="2800" dirty="0"/>
              <a:t> of our results-focused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6980" y="860605"/>
            <a:ext cx="8403820" cy="854265"/>
          </a:xfrm>
        </p:spPr>
        <p:txBody>
          <a:bodyPr/>
          <a:lstStyle/>
          <a:p>
            <a:pPr algn="l"/>
            <a:endParaRPr lang="en-US" i="0" dirty="0">
              <a:latin typeface="+mj-lt"/>
            </a:endParaRPr>
          </a:p>
          <a:p>
            <a:pPr algn="l"/>
            <a:r>
              <a:rPr lang="en-US" i="0" dirty="0">
                <a:latin typeface="+mj-lt"/>
              </a:rPr>
              <a:t>Our clients consistently make objective, logical and defendable decisions that allow them to own their future.  The </a:t>
            </a:r>
            <a:r>
              <a:rPr lang="en-US" b="1" i="0" dirty="0">
                <a:solidFill>
                  <a:srgbClr val="FF0000"/>
                </a:solidFill>
                <a:latin typeface="+mj-lt"/>
              </a:rPr>
              <a:t>value</a:t>
            </a:r>
            <a:r>
              <a:rPr lang="en-US" i="0" dirty="0">
                <a:latin typeface="+mj-lt"/>
              </a:rPr>
              <a:t> of our approach includes: </a:t>
            </a:r>
          </a:p>
          <a:p>
            <a:pPr algn="l"/>
            <a:r>
              <a:rPr lang="en-US" i="0" dirty="0">
                <a:latin typeface="+mj-lt"/>
              </a:rPr>
              <a:t>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Universal</a:t>
            </a:r>
            <a:r>
              <a:rPr lang="en-US" i="0" dirty="0">
                <a:latin typeface="+mj-lt"/>
              </a:rPr>
              <a:t> 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results can be achieved for any type of goal the organization wants to achieve regardless of type or topic.</a:t>
            </a:r>
            <a:endParaRPr lang="en-US" i="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Collaborative </a:t>
            </a:r>
            <a:r>
              <a:rPr lang="en-US" i="0" dirty="0">
                <a:latin typeface="+mj-lt"/>
              </a:rPr>
              <a:t>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energizes cross-functional and cross-organizational communication, innovation and creative problem solving.</a:t>
            </a:r>
            <a:endParaRPr lang="en-US" i="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Objective and Data-driven </a:t>
            </a:r>
            <a:r>
              <a:rPr lang="en-US" i="0" dirty="0">
                <a:latin typeface="+mj-lt"/>
              </a:rPr>
              <a:t>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methodology drives to analytically supportable and quantifiable decisions at each step.</a:t>
            </a:r>
            <a:endParaRPr lang="en-US" i="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Cost Effective </a:t>
            </a:r>
            <a:r>
              <a:rPr lang="en-US" i="0" dirty="0">
                <a:latin typeface="+mj-lt"/>
              </a:rPr>
              <a:t>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develops goal-targeted solutions/actions in a </a:t>
            </a:r>
            <a:r>
              <a:rPr lang="en-US" b="1" i="0" dirty="0">
                <a:solidFill>
                  <a:srgbClr val="FF0000"/>
                </a:solidFill>
                <a:latin typeface="+mj-lt"/>
              </a:rPr>
              <a:t>fraction of the time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 of traditional group brainstorming and problem-solving techniques.</a:t>
            </a:r>
            <a:endParaRPr lang="en-US" i="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Performance Focused</a:t>
            </a:r>
            <a:r>
              <a:rPr lang="en-US" i="0" dirty="0">
                <a:latin typeface="+mj-lt"/>
              </a:rPr>
              <a:t>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develops performance targets and measures directly traceable to solutions, requirements and the original goal.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Implementation Ready </a:t>
            </a:r>
            <a:r>
              <a:rPr lang="en-US" i="0" dirty="0">
                <a:latin typeface="+mj-lt"/>
              </a:rPr>
              <a:t>. . .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 since analytics for each step of the methodology is captured in our Microsoft™ Power Apps tool, they can be easily exported into the Microsoft™ Power Apps suite for use in customized management dashboards and project management tools.</a:t>
            </a:r>
            <a:endParaRPr lang="en-US" i="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endParaRPr lang="en-US" i="0" dirty="0">
              <a:solidFill>
                <a:srgbClr val="FF0000"/>
              </a:solidFill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endParaRPr lang="en-US" i="0" dirty="0">
              <a:solidFill>
                <a:srgbClr val="FF0000"/>
              </a:solidFill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BE421-5616-B0AB-4042-DF51A048DE8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US" sz="1400" dirty="0"/>
              <a:t>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DB7CED-19CA-A5BB-3F86-05E5A68E2C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outdoor, nature, valley, canyon&#10;&#10;Description automatically generated">
            <a:extLst>
              <a:ext uri="{FF2B5EF4-FFF2-40B4-BE49-F238E27FC236}">
                <a16:creationId xmlns:a16="http://schemas.microsoft.com/office/drawing/2014/main" id="{021C13A1-6EAE-14B1-411A-88C132E3E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909" y="0"/>
            <a:ext cx="2613823" cy="685800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5030EB6-C46E-1694-BF78-A34E963C3B89}"/>
              </a:ext>
            </a:extLst>
          </p:cNvPr>
          <p:cNvSpPr txBox="1"/>
          <p:nvPr/>
        </p:nvSpPr>
        <p:spPr>
          <a:xfrm>
            <a:off x="4980054" y="6491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6792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6" y="490181"/>
            <a:ext cx="10166879" cy="432000"/>
          </a:xfrm>
        </p:spPr>
        <p:txBody>
          <a:bodyPr/>
          <a:lstStyle/>
          <a:p>
            <a:pPr algn="l"/>
            <a:r>
              <a:rPr lang="en-US" sz="2800" dirty="0"/>
              <a:t>Great western offers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MetisMax</a:t>
            </a:r>
            <a:r>
              <a:rPr lang="en-US" sz="2800" dirty="0">
                <a:solidFill>
                  <a:srgbClr val="FF0000"/>
                </a:solidFill>
              </a:rPr>
              <a:t> methodology </a:t>
            </a:r>
            <a:r>
              <a:rPr lang="en-US" sz="2800" dirty="0"/>
              <a:t>PROFESSIONAL DEVELOPMENT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948" y="1396125"/>
            <a:ext cx="8403820" cy="727550"/>
          </a:xfrm>
        </p:spPr>
        <p:txBody>
          <a:bodyPr/>
          <a:lstStyle/>
          <a:p>
            <a:pPr algn="l"/>
            <a:r>
              <a:rPr lang="en-US" b="1" i="0" dirty="0">
                <a:latin typeface="+mj-lt"/>
              </a:rPr>
              <a:t>TEAM TRAINING . . . </a:t>
            </a:r>
          </a:p>
          <a:p>
            <a:pPr algn="l"/>
            <a:endParaRPr lang="en-US" i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latin typeface="+mj-lt"/>
              </a:rPr>
              <a:t>We train organizations how to use the </a:t>
            </a:r>
            <a:r>
              <a:rPr lang="en-US" b="1" i="0" dirty="0" err="1">
                <a:solidFill>
                  <a:srgbClr val="FF0000"/>
                </a:solidFill>
                <a:latin typeface="+mj-lt"/>
              </a:rPr>
              <a:t>MetisMax</a:t>
            </a:r>
            <a:r>
              <a:rPr lang="en-US" b="1" i="0" dirty="0">
                <a:solidFill>
                  <a:srgbClr val="FF0000"/>
                </a:solidFill>
                <a:latin typeface="+mj-lt"/>
              </a:rPr>
              <a:t> Methodology </a:t>
            </a:r>
            <a:r>
              <a:rPr lang="en-US" i="0" dirty="0">
                <a:latin typeface="+mj-lt"/>
              </a:rPr>
              <a:t>to improve results-based decision making and achieve organizational goals.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latin typeface="+mj-lt"/>
              </a:rPr>
              <a:t>We train small teams (up to ten (10) attendees per session) in facilitated sessions.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sz="1800" i="0" dirty="0">
                <a:latin typeface="+mj-lt"/>
              </a:rPr>
              <a:t>Sessions can be virtual or at the client’s office (preferred)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latin typeface="+mj-lt"/>
              </a:rPr>
              <a:t>Prior to the session, attendees are provided a readahead briefing that provides a training session overview and agenda.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latin typeface="+mj-lt"/>
              </a:rPr>
              <a:t>Also prior to the session, we work with the client’s leadership to identify an organizationally relevant goal or initiative to which the attendees apply the methodology during the session.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latin typeface="+mj-lt"/>
              </a:rPr>
              <a:t>Training follows a “learn and apply” approach: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We teach attendees each step of the methodology 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sz="1800" i="0" dirty="0">
                <a:latin typeface="+mj-lt"/>
              </a:rPr>
              <a:t>As each step is trained, we then apply the methodology real-time to the sample goal or initiative to which </a:t>
            </a:r>
            <a:r>
              <a:rPr lang="en-US" sz="1800" dirty="0">
                <a:latin typeface="+mj-lt"/>
              </a:rPr>
              <a:t>the client’s leadership </a:t>
            </a:r>
            <a:r>
              <a:rPr lang="en-US" sz="1800" i="0" dirty="0">
                <a:latin typeface="+mj-lt"/>
              </a:rPr>
              <a:t>has agreed</a:t>
            </a:r>
            <a:endParaRPr lang="en-US" i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i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i="0" dirty="0">
              <a:latin typeface="+mj-lt"/>
            </a:endParaRPr>
          </a:p>
          <a:p>
            <a:pPr algn="l"/>
            <a:endParaRPr lang="en-US" i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i="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BE421-5616-B0AB-4042-DF51A048DE8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US" sz="1400" dirty="0"/>
              <a:t>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DB7CED-19CA-A5BB-3F86-05E5A68E2C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outdoor, nature, valley, canyon&#10;&#10;Description automatically generated">
            <a:extLst>
              <a:ext uri="{FF2B5EF4-FFF2-40B4-BE49-F238E27FC236}">
                <a16:creationId xmlns:a16="http://schemas.microsoft.com/office/drawing/2014/main" id="{021C13A1-6EAE-14B1-411A-88C132E3E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909" y="0"/>
            <a:ext cx="2613823" cy="685800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692E902A-50E0-1A7F-99D4-4595A2AC3808}"/>
              </a:ext>
            </a:extLst>
          </p:cNvPr>
          <p:cNvSpPr txBox="1"/>
          <p:nvPr/>
        </p:nvSpPr>
        <p:spPr>
          <a:xfrm>
            <a:off x="4980054" y="6491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89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6" y="490181"/>
            <a:ext cx="10166879" cy="432000"/>
          </a:xfrm>
        </p:spPr>
        <p:txBody>
          <a:bodyPr/>
          <a:lstStyle/>
          <a:p>
            <a:pPr algn="l"/>
            <a:r>
              <a:rPr lang="en-US" sz="2800" dirty="0"/>
              <a:t>Great western offers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MetisMax</a:t>
            </a:r>
            <a:r>
              <a:rPr lang="en-US" sz="2800" dirty="0">
                <a:solidFill>
                  <a:srgbClr val="FF0000"/>
                </a:solidFill>
              </a:rPr>
              <a:t> methodology </a:t>
            </a:r>
            <a:r>
              <a:rPr lang="en-US" sz="2800" dirty="0"/>
              <a:t>PROFESSIONAL DEVELOPMENT training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948" y="1396125"/>
            <a:ext cx="8403820" cy="727550"/>
          </a:xfrm>
        </p:spPr>
        <p:txBody>
          <a:bodyPr/>
          <a:lstStyle/>
          <a:p>
            <a:pPr algn="l"/>
            <a:r>
              <a:rPr lang="en-US" b="1" i="0" dirty="0">
                <a:latin typeface="+mj-lt"/>
              </a:rPr>
              <a:t>TEAM TRAINING . . .</a:t>
            </a:r>
          </a:p>
          <a:p>
            <a:pPr algn="l"/>
            <a:endParaRPr lang="en-US" i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latin typeface="+mj-lt"/>
              </a:rPr>
              <a:t>At the conclusion of the training, the client receives a </a:t>
            </a:r>
            <a:r>
              <a:rPr lang="en-US" sz="1800" i="0" dirty="0">
                <a:latin typeface="+mj-lt"/>
              </a:rPr>
              <a:t>final report, developed using the attendee’s </a:t>
            </a:r>
            <a:r>
              <a:rPr lang="en-US" i="0" dirty="0">
                <a:latin typeface="+mj-lt"/>
              </a:rPr>
              <a:t>input</a:t>
            </a:r>
            <a:r>
              <a:rPr lang="en-US" sz="1800" i="0" dirty="0">
                <a:latin typeface="+mj-lt"/>
              </a:rPr>
              <a:t>, that details:</a:t>
            </a:r>
          </a:p>
          <a:p>
            <a:pPr marL="828675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The selected goal</a:t>
            </a:r>
          </a:p>
          <a:p>
            <a:pPr marL="828675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Prioritized requirements to achieve the goal, i.e., the WHATS</a:t>
            </a:r>
          </a:p>
          <a:p>
            <a:pPr marL="828675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Solutions/actions to achieve the goal with target values and performance measures, i.e., the HOWS and HOW MUCH</a:t>
            </a:r>
          </a:p>
          <a:p>
            <a:pPr marL="828675" lvl="2" indent="-285750">
              <a:buFont typeface="Arial" panose="020B0604020202020204" pitchFamily="34" charset="0"/>
              <a:buChar char="•"/>
            </a:pPr>
            <a:r>
              <a:rPr lang="en-US" sz="1800" i="0" dirty="0">
                <a:latin typeface="+mj-lt"/>
              </a:rPr>
              <a:t>Solution/actions correlations</a:t>
            </a:r>
          </a:p>
          <a:p>
            <a:pPr marL="828675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Solution/actions implementation readiness assessment </a:t>
            </a:r>
          </a:p>
          <a:p>
            <a:pPr marL="828675" lvl="2" indent="-285750">
              <a:buFont typeface="Arial" panose="020B0604020202020204" pitchFamily="34" charset="0"/>
              <a:buChar char="•"/>
            </a:pPr>
            <a:r>
              <a:rPr lang="en-US" sz="1800" i="0" dirty="0">
                <a:latin typeface="+mj-lt"/>
              </a:rPr>
              <a:t>High</a:t>
            </a:r>
            <a:r>
              <a:rPr lang="en-US" sz="1800" dirty="0">
                <a:latin typeface="+mj-lt"/>
              </a:rPr>
              <a:t> level implementation plan that details next steps to achieve the goal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latin typeface="+mj-lt"/>
              </a:rPr>
              <a:t>Attendees receive a hard copy of the methodology training materials that they can keep as a decision-making resource.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latin typeface="+mj-lt"/>
              </a:rPr>
              <a:t>Attendees also receive a certificate of training.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latin typeface="+mj-lt"/>
              </a:rPr>
              <a:t>Most important, attendees will have a repeatable methodology and the skills to apply it to develop goals to results solutions for any goal or problem they wish to solve.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en-US" sz="1800" i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i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i="0" dirty="0">
              <a:latin typeface="+mj-lt"/>
            </a:endParaRPr>
          </a:p>
          <a:p>
            <a:pPr algn="l"/>
            <a:endParaRPr lang="en-US" i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i="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BE421-5616-B0AB-4042-DF51A048DE8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US" sz="1400" dirty="0"/>
              <a:t>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DB7CED-19CA-A5BB-3F86-05E5A68E2C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outdoor, nature, valley, canyon&#10;&#10;Description automatically generated">
            <a:extLst>
              <a:ext uri="{FF2B5EF4-FFF2-40B4-BE49-F238E27FC236}">
                <a16:creationId xmlns:a16="http://schemas.microsoft.com/office/drawing/2014/main" id="{021C13A1-6EAE-14B1-411A-88C132E3E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909" y="0"/>
            <a:ext cx="2613823" cy="685800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A0E3BE8E-2801-CA74-21F2-8EB1F68BE12C}"/>
              </a:ext>
            </a:extLst>
          </p:cNvPr>
          <p:cNvSpPr txBox="1"/>
          <p:nvPr/>
        </p:nvSpPr>
        <p:spPr>
          <a:xfrm>
            <a:off x="4980054" y="6491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960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80" y="328812"/>
            <a:ext cx="7900591" cy="432000"/>
          </a:xfrm>
        </p:spPr>
        <p:txBody>
          <a:bodyPr/>
          <a:lstStyle/>
          <a:p>
            <a:pPr algn="l"/>
            <a:r>
              <a:rPr lang="en-US" sz="2800" dirty="0"/>
              <a:t>The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MetisMax</a:t>
            </a:r>
            <a:r>
              <a:rPr lang="en-US" sz="2800" dirty="0">
                <a:solidFill>
                  <a:srgbClr val="FF0000"/>
                </a:solidFill>
              </a:rPr>
              <a:t> methodology </a:t>
            </a:r>
            <a:r>
              <a:rPr lang="en-US" sz="2800" dirty="0"/>
              <a:t>in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6980" y="912029"/>
            <a:ext cx="8403820" cy="727550"/>
          </a:xfrm>
        </p:spPr>
        <p:txBody>
          <a:bodyPr/>
          <a:lstStyle/>
          <a:p>
            <a:pPr algn="l"/>
            <a:r>
              <a:rPr lang="en-US" i="0" dirty="0">
                <a:latin typeface="+mj-lt"/>
              </a:rPr>
              <a:t>Organizations can use the methodology to achieve </a:t>
            </a:r>
            <a:r>
              <a:rPr lang="en-US" b="1" i="0" dirty="0">
                <a:solidFill>
                  <a:srgbClr val="FF0000"/>
                </a:solidFill>
                <a:latin typeface="+mj-lt"/>
              </a:rPr>
              <a:t>results</a:t>
            </a:r>
            <a:r>
              <a:rPr lang="en-US" i="0" dirty="0">
                <a:latin typeface="+mj-lt"/>
              </a:rPr>
              <a:t> for any goal, initiative or problem they wish to solve.  This includes:</a:t>
            </a:r>
          </a:p>
          <a:p>
            <a:pPr algn="l"/>
            <a:endParaRPr lang="en-US" i="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Planning</a:t>
            </a:r>
            <a:r>
              <a:rPr lang="en-US" i="0" dirty="0">
                <a:latin typeface="+mj-lt"/>
              </a:rPr>
              <a:t> . . . </a:t>
            </a:r>
            <a:r>
              <a:rPr lang="en-US" sz="1800" i="0" dirty="0">
                <a:solidFill>
                  <a:srgbClr val="FF0000"/>
                </a:solidFill>
                <a:latin typeface="+mj-lt"/>
              </a:rPr>
              <a:t>plans that deliver quantifiable and measurable results.</a:t>
            </a:r>
            <a:endParaRPr lang="en-US" i="0" dirty="0">
              <a:solidFill>
                <a:srgbClr val="FF0000"/>
              </a:solidFill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Process Improvement </a:t>
            </a:r>
            <a:r>
              <a:rPr lang="en-US" i="0" dirty="0">
                <a:latin typeface="+mj-lt"/>
              </a:rPr>
              <a:t>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lean processes that deliver customer value.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New Product or Service Development </a:t>
            </a:r>
            <a:r>
              <a:rPr lang="en-US" i="0" dirty="0">
                <a:latin typeface="+mj-lt"/>
              </a:rPr>
              <a:t>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products and services laser focused on customer expectations.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New Projects, Programs or Initiatives  </a:t>
            </a:r>
            <a:r>
              <a:rPr lang="en-US" i="0" dirty="0">
                <a:latin typeface="+mj-lt"/>
              </a:rPr>
              <a:t>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efficiently move from concepts to verifiable outcomes.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Designing and Improving Internal Operations </a:t>
            </a:r>
            <a:r>
              <a:rPr lang="en-US" i="0" dirty="0">
                <a:latin typeface="+mj-lt"/>
              </a:rPr>
              <a:t>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from human resources to finance or shared services, internal processes tailored to support the mission.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Acquisition </a:t>
            </a:r>
            <a:r>
              <a:rPr lang="en-US" i="0" dirty="0">
                <a:latin typeface="+mj-lt"/>
              </a:rPr>
              <a:t>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service level agreements that drive consistent vendor performance through quantifiable performance specifications and surveillance.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Proposal Development </a:t>
            </a:r>
            <a:r>
              <a:rPr lang="en-US" i="0" dirty="0">
                <a:latin typeface="+mj-lt"/>
              </a:rPr>
              <a:t>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winning proposals that stand out from the competition with results-focused technical approaches and quality plans.</a:t>
            </a:r>
            <a:endParaRPr lang="en-US" i="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latin typeface="+mj-lt"/>
              </a:rPr>
              <a:t>“Turbocharge” Existing Business Tools or Capabilities </a:t>
            </a:r>
            <a:r>
              <a:rPr lang="en-US" i="0" dirty="0">
                <a:latin typeface="+mj-lt"/>
              </a:rPr>
              <a:t>. . . 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easily integrates with an organization’s existing decision support tools providing additional analytic rigor and risk management capabilities.</a:t>
            </a:r>
            <a:endParaRPr lang="en-US" b="1" i="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endParaRPr lang="en-US" i="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BE421-5616-B0AB-4042-DF51A048DE8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US" sz="1400" dirty="0"/>
              <a:t>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DB7CED-19CA-A5BB-3F86-05E5A68E2C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outdoor, nature, valley, canyon&#10;&#10;Description automatically generated">
            <a:extLst>
              <a:ext uri="{FF2B5EF4-FFF2-40B4-BE49-F238E27FC236}">
                <a16:creationId xmlns:a16="http://schemas.microsoft.com/office/drawing/2014/main" id="{021C13A1-6EAE-14B1-411A-88C132E3E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909" y="0"/>
            <a:ext cx="2613823" cy="685800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885DA8E-08B7-3031-E361-792A0E1283D6}"/>
              </a:ext>
            </a:extLst>
          </p:cNvPr>
          <p:cNvSpPr txBox="1"/>
          <p:nvPr/>
        </p:nvSpPr>
        <p:spPr>
          <a:xfrm>
            <a:off x="4980054" y="6491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9922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Keith Phillips</a:t>
            </a:r>
          </a:p>
          <a:p>
            <a:r>
              <a:rPr lang="en-US" sz="1600" dirty="0">
                <a:latin typeface="+mj-lt"/>
              </a:rPr>
              <a:t>President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3050" y="413080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>
                <a:latin typeface="+mj-lt"/>
              </a:rPr>
              <a:t>+1 (703) 304-6503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3050" y="453662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62267" y="4540691"/>
            <a:ext cx="3775069" cy="214832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kphillips@greatwesternadvisory.com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15519-BBB1-46AB-86CA-3B04B64F91A5}"/>
              </a:ext>
            </a:extLst>
          </p:cNvPr>
          <p:cNvSpPr txBox="1"/>
          <p:nvPr/>
        </p:nvSpPr>
        <p:spPr>
          <a:xfrm>
            <a:off x="501773" y="2751439"/>
            <a:ext cx="6097656" cy="287767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4000" b="1" spc="-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Great Western Advisory</a:t>
            </a:r>
            <a:endParaRPr lang="en-US" sz="4000" b="1" spc="-100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F05C084-D7C6-427F-FA85-B3C47CCF1C43}"/>
              </a:ext>
            </a:extLst>
          </p:cNvPr>
          <p:cNvSpPr txBox="1">
            <a:spLocks/>
          </p:cNvSpPr>
          <p:nvPr/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E3C7B-083E-6857-2718-08C2E2D73DF4}"/>
              </a:ext>
            </a:extLst>
          </p:cNvPr>
          <p:cNvSpPr txBox="1"/>
          <p:nvPr/>
        </p:nvSpPr>
        <p:spPr>
          <a:xfrm>
            <a:off x="3048828" y="3025676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Results. </a:t>
            </a:r>
            <a:r>
              <a:rPr lang="en-US" sz="1400" b="1" dirty="0">
                <a:latin typeface="+mj-lt"/>
              </a:rPr>
              <a:t>Done. Differently.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E7C49-890A-3048-F272-C62C815F4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376" y="2039770"/>
            <a:ext cx="1408298" cy="926672"/>
          </a:xfrm>
          <a:prstGeom prst="rect">
            <a:avLst/>
          </a:prstGeom>
        </p:spPr>
      </p:pic>
      <p:pic>
        <p:nvPicPr>
          <p:cNvPr id="2" name="Picture 1" descr="A picture containing outdoor, nature, valley, canyon&#10;&#10;Description automatically generated">
            <a:extLst>
              <a:ext uri="{FF2B5EF4-FFF2-40B4-BE49-F238E27FC236}">
                <a16:creationId xmlns:a16="http://schemas.microsoft.com/office/drawing/2014/main" id="{21A0AB41-CEE0-9669-5D00-421247B6D7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9909" y="0"/>
            <a:ext cx="2613823" cy="685800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805B4862-CCE0-547F-8686-DA57715400E2}"/>
              </a:ext>
            </a:extLst>
          </p:cNvPr>
          <p:cNvSpPr txBox="1"/>
          <p:nvPr/>
        </p:nvSpPr>
        <p:spPr>
          <a:xfrm>
            <a:off x="4980054" y="6491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328976_Minimalist presentation_RVA_v4" id="{DA616D2A-CFEC-48D2-90FC-DF66CF8D2F8A}" vid="{8F2838F8-33B8-457C-9B19-1E5863B0E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323504-CBC8-4A2F-BF86-8DF0D94D4A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100F67-BC3D-46B4-8D39-802DC9D7F2E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53D8350-BC36-420E-83B3-2CFFF4E97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15247</TotalTime>
  <Words>1092</Words>
  <Application>Microsoft Office PowerPoint</Application>
  <PresentationFormat>Widescreen</PresentationFormat>
  <Paragraphs>116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Times New Roman</vt:lpstr>
      <vt:lpstr>Office Theme</vt:lpstr>
      <vt:lpstr>PowerPoint Presentation</vt:lpstr>
      <vt:lpstr>Every person and organization is on a journey from goals to results …</vt:lpstr>
      <vt:lpstr>Great western’s metismax methodology bridges the gap from goals to results</vt:lpstr>
      <vt:lpstr>The value of our results-focused approach</vt:lpstr>
      <vt:lpstr>Great western offers  MetisMax methodology PROFESSIONAL DEVELOPMENT training</vt:lpstr>
      <vt:lpstr>Great western offers  MetisMax methodology PROFESSIONAL DEVELOPMENT training (Cont.)</vt:lpstr>
      <vt:lpstr>The MetisMax methodology in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Decisions.  Done.  Differently.</dc:title>
  <dc:creator>Keith Phillips</dc:creator>
  <cp:lastModifiedBy>Keith Phillips</cp:lastModifiedBy>
  <cp:revision>474</cp:revision>
  <dcterms:created xsi:type="dcterms:W3CDTF">2020-11-17T00:05:39Z</dcterms:created>
  <dcterms:modified xsi:type="dcterms:W3CDTF">2023-08-01T13:33:56Z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